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80" r:id="rId4"/>
    <p:sldId id="281" r:id="rId5"/>
    <p:sldId id="282" r:id="rId6"/>
    <p:sldId id="28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536" y="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3999710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382715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2171770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1722890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234075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196811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398083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208912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226323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1411858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C790C-7BD0-4361-92C6-EE31BBE48B80}" type="datetimeFigureOut">
              <a:rPr lang="en-IN" smtClean="0"/>
              <a:pPr/>
              <a:t>27-02-2025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479F72-01B5-4A67-AF16-E79ECF33581B}" type="slidenum">
              <a:rPr lang="en-IN" smtClean="0"/>
              <a:pPr/>
              <a:t>‹#›</a:t>
            </a:fld>
            <a:endParaRPr lang="en-IN"/>
          </a:p>
        </p:txBody>
      </p:sp>
    </p:spTree>
    <p:extLst>
      <p:ext uri="{BB962C8B-B14F-4D97-AF65-F5344CB8AC3E}">
        <p14:creationId xmlns:p14="http://schemas.microsoft.com/office/powerpoint/2010/main" val="18060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C790C-7BD0-4361-92C6-EE31BBE48B80}" type="datetimeFigureOut">
              <a:rPr lang="en-IN" smtClean="0"/>
              <a:pPr/>
              <a:t>27-02-2025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79F72-01B5-4A67-AF16-E79ECF33581B}" type="slidenum">
              <a:rPr lang="en-IN" smtClean="0"/>
              <a:pPr/>
              <a:t>‹#›</a:t>
            </a:fld>
            <a:endParaRPr lang="en-IN"/>
          </a:p>
        </p:txBody>
      </p:sp>
    </p:spTree>
    <p:extLst>
      <p:ext uri="{BB962C8B-B14F-4D97-AF65-F5344CB8AC3E}">
        <p14:creationId xmlns:p14="http://schemas.microsoft.com/office/powerpoint/2010/main" val="2040060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030" y="-2"/>
            <a:ext cx="11668258" cy="2356835"/>
          </a:xfrm>
        </p:spPr>
        <p:txBody>
          <a:bodyPr>
            <a:normAutofit fontScale="90000"/>
          </a:bodyPr>
          <a:lstStyle/>
          <a:p>
            <a:r>
              <a:rPr lang="en-US" sz="4400" dirty="0" smtClean="0">
                <a:solidFill>
                  <a:schemeClr val="accent1"/>
                </a:solidFill>
                <a:latin typeface="Algerian" panose="04020705040A02060702" pitchFamily="82" charset="0"/>
              </a:rPr>
              <a:t>Pharmaceutical Inorganic chemistry</a:t>
            </a:r>
            <a:br>
              <a:rPr lang="en-US" sz="4400" dirty="0" smtClean="0">
                <a:solidFill>
                  <a:schemeClr val="accent1"/>
                </a:solidFill>
                <a:latin typeface="Algerian" panose="04020705040A02060702" pitchFamily="82" charset="0"/>
              </a:rPr>
            </a:br>
            <a:r>
              <a:rPr lang="en-US" sz="4400" dirty="0" smtClean="0">
                <a:solidFill>
                  <a:srgbClr val="F45B3C"/>
                </a:solidFill>
                <a:latin typeface="Arial" panose="020B0604020202020204" pitchFamily="34" charset="0"/>
                <a:cs typeface="Arial" panose="020B0604020202020204" pitchFamily="34" charset="0"/>
              </a:rPr>
              <a:t/>
            </a:r>
            <a:br>
              <a:rPr lang="en-US" sz="4400" dirty="0" smtClean="0">
                <a:solidFill>
                  <a:srgbClr val="F45B3C"/>
                </a:solidFill>
                <a:latin typeface="Arial" panose="020B0604020202020204" pitchFamily="34" charset="0"/>
                <a:cs typeface="Arial" panose="020B0604020202020204" pitchFamily="34" charset="0"/>
              </a:rPr>
            </a:br>
            <a:r>
              <a:rPr lang="en-US" sz="4400" dirty="0" smtClean="0">
                <a:solidFill>
                  <a:srgbClr val="FF9999"/>
                </a:solidFill>
                <a:latin typeface="Arial Rounded MT Bold" panose="020F0704030504030204" pitchFamily="34" charset="0"/>
                <a:cs typeface="Times New Roman" panose="02020603050405020304" pitchFamily="18" charset="0"/>
              </a:rPr>
              <a:t> Limit Test</a:t>
            </a:r>
            <a:r>
              <a:rPr lang="en-US" sz="4400" dirty="0" smtClean="0">
                <a:solidFill>
                  <a:schemeClr val="accent1"/>
                </a:solidFill>
                <a:latin typeface="Algerian" panose="04020705040A02060702" pitchFamily="82" charset="0"/>
              </a:rPr>
              <a:t/>
            </a:r>
            <a:br>
              <a:rPr lang="en-US" sz="4400" dirty="0" smtClean="0">
                <a:solidFill>
                  <a:schemeClr val="accent1"/>
                </a:solidFill>
                <a:latin typeface="Algerian" panose="04020705040A02060702" pitchFamily="82" charset="0"/>
              </a:rPr>
            </a:br>
            <a:endParaRPr lang="en-IN" sz="4400" dirty="0">
              <a:solidFill>
                <a:schemeClr val="accent1"/>
              </a:solidFill>
              <a:latin typeface="Algerian" panose="04020705040A02060702" pitchFamily="82" charset="0"/>
            </a:endParaRPr>
          </a:p>
        </p:txBody>
      </p:sp>
      <p:sp>
        <p:nvSpPr>
          <p:cNvPr id="3" name="Subtitle 2"/>
          <p:cNvSpPr>
            <a:spLocks noGrp="1"/>
          </p:cNvSpPr>
          <p:nvPr>
            <p:ph type="subTitle" idx="1"/>
          </p:nvPr>
        </p:nvSpPr>
        <p:spPr>
          <a:xfrm>
            <a:off x="6227195" y="3000777"/>
            <a:ext cx="5823137" cy="1548683"/>
          </a:xfrm>
        </p:spPr>
        <p:txBody>
          <a:bodyPr>
            <a:normAutofit/>
          </a:bodyPr>
          <a:lstStyle/>
          <a:p>
            <a:r>
              <a:rPr lang="en-US" b="1" cap="none" dirty="0" smtClean="0">
                <a:solidFill>
                  <a:srgbClr val="FF0000"/>
                </a:solidFill>
                <a:latin typeface="Times New Roman" panose="02020603050405020304" pitchFamily="18" charset="0"/>
                <a:cs typeface="Times New Roman" panose="02020603050405020304" pitchFamily="18" charset="0"/>
              </a:rPr>
              <a:t>Presented By</a:t>
            </a:r>
          </a:p>
          <a:p>
            <a:r>
              <a:rPr lang="en-US" b="1" cap="none" dirty="0" smtClean="0">
                <a:solidFill>
                  <a:schemeClr val="accent6"/>
                </a:solidFill>
                <a:latin typeface="Times New Roman" panose="02020603050405020304" pitchFamily="18" charset="0"/>
                <a:cs typeface="Times New Roman" panose="02020603050405020304" pitchFamily="18" charset="0"/>
              </a:rPr>
              <a:t>Ms. </a:t>
            </a:r>
            <a:r>
              <a:rPr lang="en-US" b="1" dirty="0" smtClean="0">
                <a:solidFill>
                  <a:schemeClr val="accent6"/>
                </a:solidFill>
                <a:latin typeface="Times New Roman" panose="02020603050405020304" pitchFamily="18" charset="0"/>
                <a:cs typeface="Times New Roman" panose="02020603050405020304" pitchFamily="18" charset="0"/>
              </a:rPr>
              <a:t>M. ANUSHA</a:t>
            </a:r>
            <a:endParaRPr lang="en-US" b="1" cap="none" dirty="0" smtClean="0">
              <a:solidFill>
                <a:schemeClr val="accent6"/>
              </a:solidFill>
              <a:latin typeface="Times New Roman" panose="02020603050405020304" pitchFamily="18" charset="0"/>
              <a:cs typeface="Times New Roman" panose="02020603050405020304" pitchFamily="18" charset="0"/>
            </a:endParaRPr>
          </a:p>
          <a:p>
            <a:r>
              <a:rPr lang="en-US" b="1" cap="none" dirty="0" smtClean="0">
                <a:solidFill>
                  <a:schemeClr val="tx2"/>
                </a:solidFill>
                <a:latin typeface="Times New Roman" panose="02020603050405020304" pitchFamily="18" charset="0"/>
                <a:cs typeface="Times New Roman" panose="02020603050405020304" pitchFamily="18" charset="0"/>
              </a:rPr>
              <a:t>(Assistant Professor)</a:t>
            </a:r>
            <a:endParaRPr lang="en-IN" b="1" cap="none" dirty="0">
              <a:solidFill>
                <a:schemeClr val="tx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50761" y="5727742"/>
            <a:ext cx="10193888" cy="461665"/>
          </a:xfrm>
          <a:prstGeom prst="rect">
            <a:avLst/>
          </a:prstGeom>
          <a:noFill/>
        </p:spPr>
        <p:txBody>
          <a:bodyPr wrap="square" rtlCol="0">
            <a:spAutoFit/>
          </a:bodyPr>
          <a:lstStyle/>
          <a:p>
            <a:r>
              <a:rPr lang="en-US" sz="2400" b="1" dirty="0" smtClean="0">
                <a:solidFill>
                  <a:srgbClr val="C00000"/>
                </a:solidFill>
                <a:latin typeface="Times New Roman" panose="02020603050405020304" pitchFamily="18" charset="0"/>
                <a:cs typeface="Times New Roman" panose="02020603050405020304" pitchFamily="18" charset="0"/>
              </a:rPr>
              <a:t>St. Peter’s Institute of Pharmaceutical Sciences. </a:t>
            </a:r>
            <a:endParaRPr lang="en-IN" sz="2400" b="1" dirty="0">
              <a:solidFill>
                <a:srgbClr val="C00000"/>
              </a:solidFill>
              <a:latin typeface="Times New Roman" panose="02020603050405020304" pitchFamily="18" charset="0"/>
              <a:cs typeface="Times New Roman" panose="02020603050405020304" pitchFamily="18" charset="0"/>
            </a:endParaRPr>
          </a:p>
        </p:txBody>
      </p:sp>
      <p:pic>
        <p:nvPicPr>
          <p:cNvPr id="5" name="Picture 2" descr="https://mpl.loesungsfabrik.de/images/limit-tes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761" y="2073499"/>
            <a:ext cx="5715000" cy="33485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26626" name="Picture 2" descr="St. Peter's Institute of Pharmaceutical Sciences - [SPIPS], Warangal -  Admissions, Contact, Website, Facilities 2024-2025"/>
          <p:cNvPicPr>
            <a:picLocks noChangeAspect="1" noChangeArrowheads="1"/>
          </p:cNvPicPr>
          <p:nvPr/>
        </p:nvPicPr>
        <p:blipFill>
          <a:blip r:embed="rId3" cstate="print"/>
          <a:srcRect/>
          <a:stretch>
            <a:fillRect/>
          </a:stretch>
        </p:blipFill>
        <p:spPr bwMode="auto">
          <a:xfrm>
            <a:off x="10724605" y="5016136"/>
            <a:ext cx="1204413" cy="1632858"/>
          </a:xfrm>
          <a:prstGeom prst="rect">
            <a:avLst/>
          </a:prstGeom>
          <a:noFill/>
        </p:spPr>
      </p:pic>
    </p:spTree>
    <p:extLst>
      <p:ext uri="{BB962C8B-B14F-4D97-AF65-F5344CB8AC3E}">
        <p14:creationId xmlns:p14="http://schemas.microsoft.com/office/powerpoint/2010/main" val="1494342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632583" cy="1115945"/>
          </a:xfrm>
        </p:spPr>
        <p:txBody>
          <a:bodyPr>
            <a:normAutofit/>
          </a:bodyPr>
          <a:lstStyle/>
          <a:p>
            <a:pPr marL="685800" indent="-685800">
              <a:buFont typeface="Wingdings" panose="05000000000000000000" pitchFamily="2" charset="2"/>
              <a:buChar char="q"/>
            </a:pPr>
            <a:r>
              <a:rPr lang="en-IN" sz="5400" u="sng" dirty="0" smtClean="0">
                <a:solidFill>
                  <a:srgbClr val="FF0000"/>
                </a:solidFill>
                <a:latin typeface="Algerian" panose="04020705040A02060702" pitchFamily="82" charset="0"/>
              </a:rPr>
              <a:t>Limit tests:-</a:t>
            </a:r>
            <a:endParaRPr lang="en-IN" sz="5400"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309093" y="1115945"/>
            <a:ext cx="11044707" cy="5061018"/>
          </a:xfrm>
        </p:spPr>
        <p:txBody>
          <a:bodyPr>
            <a:normAutofit/>
          </a:bodyPr>
          <a:lstStyle/>
          <a:p>
            <a:pPr marL="0" indent="0">
              <a:lnSpc>
                <a:spcPct val="150000"/>
              </a:lnSpc>
              <a:buNone/>
            </a:pPr>
            <a:r>
              <a:rPr lang="en-US" b="1" dirty="0" smtClean="0">
                <a:latin typeface="Times New Roman" panose="02020603050405020304" pitchFamily="18" charset="0"/>
                <a:cs typeface="Times New Roman" panose="02020603050405020304" pitchFamily="18" charset="0"/>
              </a:rPr>
              <a:t>Definition</a:t>
            </a:r>
            <a:r>
              <a:rPr lang="en-US"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Limit tests are quantitative or semi quantitative test designed to identify and control small quantities of impurities which are likely to be present in the substances.</a:t>
            </a:r>
            <a:endParaRPr lang="en-IN" sz="2400" dirty="0"/>
          </a:p>
          <a:p>
            <a:pPr>
              <a:lnSpc>
                <a:spcPct val="150000"/>
              </a:lnSpc>
            </a:pPr>
            <a:r>
              <a:rPr lang="en-US" sz="2400" dirty="0">
                <a:latin typeface="Times New Roman" panose="02020603050405020304" pitchFamily="18" charset="0"/>
                <a:cs typeface="Times New Roman" panose="02020603050405020304" pitchFamily="18" charset="0"/>
              </a:rPr>
              <a:t>Tests being used to identify the impurity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smtClean="0">
                <a:latin typeface="Times New Roman" panose="02020603050405020304" pitchFamily="18" charset="0"/>
                <a:cs typeface="Times New Roman" panose="02020603050405020304" pitchFamily="18" charset="0"/>
              </a:rPr>
              <a:t>Tests </a:t>
            </a:r>
            <a:r>
              <a:rPr lang="en-US" sz="2400" dirty="0">
                <a:latin typeface="Times New Roman" panose="02020603050405020304" pitchFamily="18" charset="0"/>
                <a:cs typeface="Times New Roman" panose="02020603050405020304" pitchFamily="18" charset="0"/>
              </a:rPr>
              <a:t>being used to control the impurity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IN" dirty="0">
              <a:latin typeface="Times New Roman" panose="02020603050405020304" pitchFamily="18" charset="0"/>
              <a:cs typeface="Times New Roman" panose="02020603050405020304" pitchFamily="18" charset="0"/>
            </a:endParaRPr>
          </a:p>
        </p:txBody>
      </p:sp>
      <p:pic>
        <p:nvPicPr>
          <p:cNvPr id="25602" name="Picture 2" descr="St. Peter's Institute of Pharmaceutical Sciences - [SPIPS], Warangal -  Admissions, Contact, Website, Facilities 2024-2025"/>
          <p:cNvPicPr>
            <a:picLocks noChangeAspect="1" noChangeArrowheads="1"/>
          </p:cNvPicPr>
          <p:nvPr/>
        </p:nvPicPr>
        <p:blipFill>
          <a:blip r:embed="rId2" cstate="print"/>
          <a:srcRect/>
          <a:stretch>
            <a:fillRect/>
          </a:stretch>
        </p:blipFill>
        <p:spPr bwMode="auto">
          <a:xfrm>
            <a:off x="10463349" y="5473336"/>
            <a:ext cx="1097280" cy="1227909"/>
          </a:xfrm>
          <a:prstGeom prst="rect">
            <a:avLst/>
          </a:prstGeom>
          <a:noFill/>
        </p:spPr>
      </p:pic>
    </p:spTree>
    <p:extLst>
      <p:ext uri="{BB962C8B-B14F-4D97-AF65-F5344CB8AC3E}">
        <p14:creationId xmlns:p14="http://schemas.microsoft.com/office/powerpoint/2010/main" val="351838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787130" cy="806852"/>
          </a:xfrm>
        </p:spPr>
        <p:txBody>
          <a:bodyPr/>
          <a:lstStyle/>
          <a:p>
            <a:pPr marL="571500" indent="-571500">
              <a:buFont typeface="Wingdings" panose="05000000000000000000" pitchFamily="2" charset="2"/>
              <a:buChar char="v"/>
            </a:pPr>
            <a:r>
              <a:rPr lang="en-IN" b="1" dirty="0">
                <a:solidFill>
                  <a:srgbClr val="C00000"/>
                </a:solidFill>
                <a:latin typeface="Arial Black" panose="020B0A04020102020204" pitchFamily="34" charset="0"/>
              </a:rPr>
              <a:t>Limit test for IRON</a:t>
            </a:r>
            <a:r>
              <a:rPr lang="en-IN" b="1" dirty="0"/>
              <a:t>: </a:t>
            </a:r>
            <a:endParaRPr lang="en-IN" dirty="0"/>
          </a:p>
        </p:txBody>
      </p:sp>
      <p:sp>
        <p:nvSpPr>
          <p:cNvPr id="3" name="Content Placeholder 2"/>
          <p:cNvSpPr>
            <a:spLocks noGrp="1"/>
          </p:cNvSpPr>
          <p:nvPr>
            <p:ph idx="1"/>
          </p:nvPr>
        </p:nvSpPr>
        <p:spPr>
          <a:xfrm>
            <a:off x="180304" y="806852"/>
            <a:ext cx="11706896" cy="5890162"/>
          </a:xfrm>
        </p:spPr>
        <p:txBody>
          <a:bodyPr/>
          <a:lstStyle/>
          <a:p>
            <a:r>
              <a:rPr lang="en-US" sz="2400" dirty="0" smtClean="0">
                <a:latin typeface="Times New Roman" panose="02020603050405020304" pitchFamily="18" charset="0"/>
                <a:cs typeface="Times New Roman" panose="02020603050405020304" pitchFamily="18" charset="0"/>
              </a:rPr>
              <a:t>Limit </a:t>
            </a:r>
            <a:r>
              <a:rPr lang="en-US" sz="2400" dirty="0">
                <a:latin typeface="Times New Roman" panose="02020603050405020304" pitchFamily="18" charset="0"/>
                <a:cs typeface="Times New Roman" panose="02020603050405020304" pitchFamily="18" charset="0"/>
              </a:rPr>
              <a:t>test of Iron is based on the reaction of iron in </a:t>
            </a:r>
            <a:r>
              <a:rPr lang="en-US" sz="2400" dirty="0" err="1">
                <a:latin typeface="Times New Roman" panose="02020603050405020304" pitchFamily="18" charset="0"/>
                <a:cs typeface="Times New Roman" panose="02020603050405020304" pitchFamily="18" charset="0"/>
              </a:rPr>
              <a:t>ammonical</a:t>
            </a:r>
            <a:r>
              <a:rPr lang="en-US" sz="2400" dirty="0">
                <a:latin typeface="Times New Roman" panose="02020603050405020304" pitchFamily="18" charset="0"/>
                <a:cs typeface="Times New Roman" panose="02020603050405020304" pitchFamily="18" charset="0"/>
              </a:rPr>
              <a:t> solution with </a:t>
            </a:r>
            <a:r>
              <a:rPr lang="en-US" sz="2400" dirty="0" err="1">
                <a:latin typeface="Times New Roman" panose="02020603050405020304" pitchFamily="18" charset="0"/>
                <a:cs typeface="Times New Roman" panose="02020603050405020304" pitchFamily="18" charset="0"/>
              </a:rPr>
              <a:t>thioglycollic</a:t>
            </a:r>
            <a:r>
              <a:rPr lang="en-US" sz="2400" dirty="0">
                <a:latin typeface="Times New Roman" panose="02020603050405020304" pitchFamily="18" charset="0"/>
                <a:cs typeface="Times New Roman" panose="02020603050405020304" pitchFamily="18" charset="0"/>
              </a:rPr>
              <a:t> acid in presence of citric acid to form iron </a:t>
            </a:r>
            <a:r>
              <a:rPr lang="en-US" sz="2400" dirty="0" err="1">
                <a:latin typeface="Times New Roman" panose="02020603050405020304" pitchFamily="18" charset="0"/>
                <a:cs typeface="Times New Roman" panose="02020603050405020304" pitchFamily="18" charset="0"/>
              </a:rPr>
              <a:t>thioglycolate</a:t>
            </a:r>
            <a:r>
              <a:rPr lang="en-US" sz="2400" dirty="0">
                <a:latin typeface="Times New Roman" panose="02020603050405020304" pitchFamily="18" charset="0"/>
                <a:cs typeface="Times New Roman" panose="02020603050405020304" pitchFamily="18" charset="0"/>
              </a:rPr>
              <a:t> (Ferrous </a:t>
            </a:r>
            <a:r>
              <a:rPr lang="en-US" sz="2400" dirty="0" err="1">
                <a:latin typeface="Times New Roman" panose="02020603050405020304" pitchFamily="18" charset="0"/>
                <a:cs typeface="Times New Roman" panose="02020603050405020304" pitchFamily="18" charset="0"/>
              </a:rPr>
              <a:t>thioglycolate</a:t>
            </a:r>
            <a:r>
              <a:rPr lang="en-US" sz="2400" dirty="0">
                <a:latin typeface="Times New Roman" panose="02020603050405020304" pitchFamily="18" charset="0"/>
                <a:cs typeface="Times New Roman" panose="02020603050405020304" pitchFamily="18" charset="0"/>
              </a:rPr>
              <a:t> complex) which produces pale pink to deep reddish purple color in alkaline media. </a:t>
            </a:r>
          </a:p>
          <a:p>
            <a:r>
              <a:rPr lang="en-US" sz="2400" dirty="0" err="1" smtClean="0">
                <a:latin typeface="Times New Roman" panose="02020603050405020304" pitchFamily="18" charset="0"/>
                <a:cs typeface="Times New Roman" panose="02020603050405020304" pitchFamily="18" charset="0"/>
              </a:rPr>
              <a:t>Thioglycolic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acid is used as reducing agent. </a:t>
            </a:r>
          </a:p>
          <a:p>
            <a:endParaRPr lang="en-IN" dirty="0"/>
          </a:p>
        </p:txBody>
      </p:sp>
      <p:pic>
        <p:nvPicPr>
          <p:cNvPr id="4" name="Picture 3"/>
          <p:cNvPicPr>
            <a:picLocks noChangeAspect="1"/>
          </p:cNvPicPr>
          <p:nvPr/>
        </p:nvPicPr>
        <p:blipFill>
          <a:blip r:embed="rId2" cstate="print"/>
          <a:stretch>
            <a:fillRect/>
          </a:stretch>
        </p:blipFill>
        <p:spPr>
          <a:xfrm>
            <a:off x="471337" y="2705045"/>
            <a:ext cx="10122640" cy="2676852"/>
          </a:xfrm>
          <a:prstGeom prst="rect">
            <a:avLst/>
          </a:prstGeom>
        </p:spPr>
      </p:pic>
      <p:pic>
        <p:nvPicPr>
          <p:cNvPr id="5" name="Picture 2" descr="St. Peter's Institute of Pharmaceutical Sciences - [SPIPS], Warangal -  Admissions, Contact, Website, Facilities 2024-2025"/>
          <p:cNvPicPr>
            <a:picLocks noChangeAspect="1" noChangeArrowheads="1"/>
          </p:cNvPicPr>
          <p:nvPr/>
        </p:nvPicPr>
        <p:blipFill>
          <a:blip r:embed="rId3" cstate="print"/>
          <a:srcRect/>
          <a:stretch>
            <a:fillRect/>
          </a:stretch>
        </p:blipFill>
        <p:spPr bwMode="auto">
          <a:xfrm>
            <a:off x="10907486" y="5630091"/>
            <a:ext cx="1097280" cy="927463"/>
          </a:xfrm>
          <a:prstGeom prst="rect">
            <a:avLst/>
          </a:prstGeom>
          <a:noFill/>
        </p:spPr>
      </p:pic>
    </p:spTree>
    <p:extLst>
      <p:ext uri="{BB962C8B-B14F-4D97-AF65-F5344CB8AC3E}">
        <p14:creationId xmlns:p14="http://schemas.microsoft.com/office/powerpoint/2010/main" val="2898046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90152"/>
            <a:ext cx="11121980" cy="6478073"/>
          </a:xfrm>
        </p:spPr>
        <p:txBody>
          <a:bodyPr>
            <a:normAutofit/>
          </a:bodyPr>
          <a:lstStyle/>
          <a:p>
            <a:pPr>
              <a:lnSpc>
                <a:spcPct val="200000"/>
              </a:lnSpc>
            </a:pPr>
            <a:r>
              <a:rPr lang="en-US" sz="2400" dirty="0" smtClean="0">
                <a:latin typeface="Times New Roman" panose="02020603050405020304" pitchFamily="18" charset="0"/>
                <a:cs typeface="Times New Roman" panose="02020603050405020304" pitchFamily="18" charset="0"/>
              </a:rPr>
              <a:t>The color </a:t>
            </a:r>
            <a:r>
              <a:rPr lang="en-US" sz="2400" dirty="0">
                <a:latin typeface="Times New Roman" panose="02020603050405020304" pitchFamily="18" charset="0"/>
                <a:cs typeface="Times New Roman" panose="02020603050405020304" pitchFamily="18" charset="0"/>
              </a:rPr>
              <a:t>of the Ferrous </a:t>
            </a:r>
            <a:r>
              <a:rPr lang="en-US" sz="2400" dirty="0" err="1">
                <a:latin typeface="Times New Roman" panose="02020603050405020304" pitchFamily="18" charset="0"/>
                <a:cs typeface="Times New Roman" panose="02020603050405020304" pitchFamily="18" charset="0"/>
              </a:rPr>
              <a:t>thioglycolate</a:t>
            </a:r>
            <a:r>
              <a:rPr lang="en-US" sz="2400" dirty="0">
                <a:latin typeface="Times New Roman" panose="02020603050405020304" pitchFamily="18" charset="0"/>
                <a:cs typeface="Times New Roman" panose="02020603050405020304" pitchFamily="18" charset="0"/>
              </a:rPr>
              <a:t> complex fades in the presence of air due to oxidation. </a:t>
            </a:r>
          </a:p>
          <a:p>
            <a:pPr>
              <a:lnSpc>
                <a:spcPct val="200000"/>
              </a:lnSpc>
            </a:pPr>
            <a:r>
              <a:rPr lang="en-US" sz="2400" dirty="0" smtClean="0">
                <a:latin typeface="Times New Roman" panose="02020603050405020304" pitchFamily="18" charset="0"/>
                <a:cs typeface="Times New Roman" panose="02020603050405020304" pitchFamily="18" charset="0"/>
              </a:rPr>
              <a:t>Also</a:t>
            </a:r>
            <a:r>
              <a:rPr lang="en-US" sz="2400" dirty="0">
                <a:latin typeface="Times New Roman" panose="02020603050405020304" pitchFamily="18" charset="0"/>
                <a:cs typeface="Times New Roman" panose="02020603050405020304" pitchFamily="18" charset="0"/>
              </a:rPr>
              <a:t>, the </a:t>
            </a:r>
            <a:r>
              <a:rPr lang="en-US" sz="2400" dirty="0" smtClean="0">
                <a:latin typeface="Times New Roman" panose="02020603050405020304" pitchFamily="18" charset="0"/>
                <a:cs typeface="Times New Roman" panose="02020603050405020304" pitchFamily="18" charset="0"/>
              </a:rPr>
              <a:t>color </a:t>
            </a:r>
            <a:r>
              <a:rPr lang="en-US" sz="2400" dirty="0">
                <a:latin typeface="Times New Roman" panose="02020603050405020304" pitchFamily="18" charset="0"/>
                <a:cs typeface="Times New Roman" panose="02020603050405020304" pitchFamily="18" charset="0"/>
              </a:rPr>
              <a:t>is destroyed in presence of oxidizing agents and strong alkalis. </a:t>
            </a:r>
          </a:p>
          <a:p>
            <a:pPr>
              <a:lnSpc>
                <a:spcPct val="200000"/>
              </a:lnSpc>
            </a:pPr>
            <a:r>
              <a:rPr lang="en-US" sz="2400"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purple color is developed only in alkaline media</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So ammonia solution is used. </a:t>
            </a:r>
            <a:endParaRPr lang="en-US" sz="2400" dirty="0">
              <a:latin typeface="Times New Roman" panose="02020603050405020304" pitchFamily="18" charset="0"/>
              <a:cs typeface="Times New Roman" panose="02020603050405020304" pitchFamily="18" charset="0"/>
            </a:endParaRPr>
          </a:p>
          <a:p>
            <a:pPr>
              <a:lnSpc>
                <a:spcPct val="200000"/>
              </a:lnSpc>
            </a:pPr>
            <a:r>
              <a:rPr lang="en-US" sz="2400" dirty="0" smtClean="0">
                <a:latin typeface="Times New Roman" panose="02020603050405020304" pitchFamily="18" charset="0"/>
                <a:cs typeface="Times New Roman" panose="02020603050405020304" pitchFamily="18" charset="0"/>
              </a:rPr>
              <a:t>But </a:t>
            </a:r>
            <a:r>
              <a:rPr lang="en-US" sz="2400" dirty="0">
                <a:latin typeface="Times New Roman" panose="02020603050405020304" pitchFamily="18" charset="0"/>
                <a:cs typeface="Times New Roman" panose="02020603050405020304" pitchFamily="18" charset="0"/>
              </a:rPr>
              <a:t>ammonia reacts with iron, forms precipitate of </a:t>
            </a:r>
            <a:r>
              <a:rPr lang="en-US" sz="2400" b="1" dirty="0">
                <a:latin typeface="Times New Roman" panose="02020603050405020304" pitchFamily="18" charset="0"/>
                <a:cs typeface="Times New Roman" panose="02020603050405020304" pitchFamily="18" charset="0"/>
              </a:rPr>
              <a:t>ferrous hydroxide</a:t>
            </a:r>
            <a:r>
              <a:rPr lang="en-US" sz="2400" dirty="0">
                <a:latin typeface="Times New Roman" panose="02020603050405020304" pitchFamily="18" charset="0"/>
                <a:cs typeface="Times New Roman" panose="02020603050405020304" pitchFamily="18" charset="0"/>
              </a:rPr>
              <a:t>. </a:t>
            </a:r>
          </a:p>
          <a:p>
            <a:pPr>
              <a:lnSpc>
                <a:spcPct val="200000"/>
              </a:lnSpc>
            </a:pPr>
            <a:r>
              <a:rPr lang="en-US" sz="2400" dirty="0" smtClean="0">
                <a:latin typeface="Times New Roman" panose="02020603050405020304" pitchFamily="18" charset="0"/>
                <a:cs typeface="Times New Roman" panose="02020603050405020304" pitchFamily="18" charset="0"/>
              </a:rPr>
              <a:t>Thus </a:t>
            </a:r>
            <a:r>
              <a:rPr lang="en-US" sz="2400" dirty="0">
                <a:latin typeface="Times New Roman" panose="02020603050405020304" pitchFamily="18" charset="0"/>
                <a:cs typeface="Times New Roman" panose="02020603050405020304" pitchFamily="18" charset="0"/>
              </a:rPr>
              <a:t>citric acid is used which prevents the precipitate of iron with Ammonia by forming a complex with iron as iron citrate. </a:t>
            </a:r>
          </a:p>
        </p:txBody>
      </p:sp>
      <p:pic>
        <p:nvPicPr>
          <p:cNvPr id="4" name="Picture 2" descr="St. Peter's Institute of Pharmaceutical Sciences - [SPIPS], Warangal -  Admissions, Contact, Website, Facilities 2024-2025"/>
          <p:cNvPicPr>
            <a:picLocks noChangeAspect="1" noChangeArrowheads="1"/>
          </p:cNvPicPr>
          <p:nvPr/>
        </p:nvPicPr>
        <p:blipFill>
          <a:blip r:embed="rId2" cstate="print"/>
          <a:srcRect/>
          <a:stretch>
            <a:fillRect/>
          </a:stretch>
        </p:blipFill>
        <p:spPr bwMode="auto">
          <a:xfrm>
            <a:off x="10907486" y="5630091"/>
            <a:ext cx="1097280" cy="927463"/>
          </a:xfrm>
          <a:prstGeom prst="rect">
            <a:avLst/>
          </a:prstGeom>
          <a:noFill/>
        </p:spPr>
      </p:pic>
    </p:spTree>
    <p:extLst>
      <p:ext uri="{BB962C8B-B14F-4D97-AF65-F5344CB8AC3E}">
        <p14:creationId xmlns:p14="http://schemas.microsoft.com/office/powerpoint/2010/main" val="3671866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804" y="119473"/>
            <a:ext cx="2938186" cy="582129"/>
          </a:xfrm>
        </p:spPr>
        <p:txBody>
          <a:bodyPr>
            <a:normAutofit/>
          </a:bodyPr>
          <a:lstStyle/>
          <a:p>
            <a:r>
              <a:rPr lang="en-IN" sz="3200" b="1" dirty="0">
                <a:latin typeface="Times New Roman" panose="02020603050405020304" pitchFamily="18" charset="0"/>
                <a:cs typeface="Times New Roman" panose="02020603050405020304" pitchFamily="18" charset="0"/>
              </a:rPr>
              <a:t>Procedure: </a:t>
            </a:r>
            <a:endParaRPr lang="en-IN" sz="3200"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38235170"/>
              </p:ext>
            </p:extLst>
          </p:nvPr>
        </p:nvGraphicFramePr>
        <p:xfrm>
          <a:off x="238804" y="701602"/>
          <a:ext cx="10487108" cy="5717164"/>
        </p:xfrm>
        <a:graphic>
          <a:graphicData uri="http://schemas.openxmlformats.org/drawingml/2006/table">
            <a:tbl>
              <a:tblPr firstRow="1" bandRow="1">
                <a:tableStyleId>{5940675A-B579-460E-94D1-54222C63F5DA}</a:tableStyleId>
              </a:tblPr>
              <a:tblGrid>
                <a:gridCol w="5243554"/>
                <a:gridCol w="5243554"/>
              </a:tblGrid>
              <a:tr h="394827">
                <a:tc>
                  <a:txBody>
                    <a:bodyPr/>
                    <a:lstStyle/>
                    <a:p>
                      <a:pPr algn="ctr"/>
                      <a:r>
                        <a:rPr lang="en-IN" sz="2400" b="1"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Test sample </a:t>
                      </a:r>
                      <a:r>
                        <a:rPr lang="en-IN" sz="2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p>
                  </a:txBody>
                  <a:tcPr/>
                </a:tc>
                <a:tc>
                  <a:txBody>
                    <a:bodyPr/>
                    <a:lstStyle/>
                    <a:p>
                      <a:pPr algn="ctr"/>
                      <a:r>
                        <a:rPr lang="en-IN" sz="2400" b="1"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Standard compound </a:t>
                      </a:r>
                      <a:r>
                        <a:rPr lang="en-IN" sz="2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p>
                  </a:txBody>
                  <a:tcPr/>
                </a:tc>
              </a:tr>
              <a:tr h="1263447">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Sample is dissolved in specific amount </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of water and then volume is made up to 40 ml 	</a:t>
                      </a:r>
                    </a:p>
                  </a:txBody>
                  <a:tcPr/>
                </a:tc>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2 ml of standard solution of iron diluted (0.173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with water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upto</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40 ml (0.173gm ferric ammonium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sulphate</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+1.5 ml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HCl</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Volume make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upto</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1000ml with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distelled</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water)</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p>
                  </a:txBody>
                  <a:tcPr/>
                </a:tc>
              </a:tr>
              <a:tr h="789655">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2 ml of 20 % w/v of citric acid </a:t>
                      </a:r>
                    </a:p>
                    <a:p>
                      <a:r>
                        <a:rPr lang="en-IN"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(iron free) 	</a:t>
                      </a:r>
                    </a:p>
                  </a:txBody>
                  <a:tcPr/>
                </a:tc>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2 ml of 20 % w/v of citric acid </a:t>
                      </a:r>
                    </a:p>
                    <a:p>
                      <a:r>
                        <a:rPr lang="en-IN"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(iron free) 	</a:t>
                      </a:r>
                    </a:p>
                    <a:p>
                      <a:endParaRPr lang="en-IN" dirty="0">
                        <a:latin typeface="Times New Roman" panose="02020603050405020304" pitchFamily="18" charset="0"/>
                        <a:cs typeface="Times New Roman" panose="02020603050405020304" pitchFamily="18" charset="0"/>
                      </a:endParaRPr>
                    </a:p>
                  </a:txBody>
                  <a:tcPr/>
                </a:tc>
              </a:tr>
              <a:tr h="5527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2 drops of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thioglycollic</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acid 	</a:t>
                      </a:r>
                    </a:p>
                    <a:p>
                      <a:endParaRPr lang="en-IN" dirty="0">
                        <a:latin typeface="Times New Roman" panose="02020603050405020304" pitchFamily="18" charset="0"/>
                        <a:cs typeface="Times New Roman" panose="02020603050405020304" pitchFamily="18" charset="0"/>
                      </a:endParaRPr>
                    </a:p>
                  </a:txBody>
                  <a:tcPr/>
                </a:tc>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2 drops of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thioglycollic</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acid 	</a:t>
                      </a:r>
                    </a:p>
                  </a:txBody>
                  <a:tcPr/>
                </a:tc>
              </a:tr>
              <a:tr h="789655">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ammonia to make the solution </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alkaline and adjust the volume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upto</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50 ml with distilled water.	</a:t>
                      </a:r>
                    </a:p>
                  </a:txBody>
                  <a:tcPr/>
                </a:tc>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Add ammonia to make the solution </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alkaline and adjust the volume  </a:t>
                      </a:r>
                      <a:r>
                        <a:rPr lang="en-US" sz="18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upto</a:t>
                      </a:r>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50 ml with distilled water.	</a:t>
                      </a:r>
                    </a:p>
                  </a:txBody>
                  <a:tcPr/>
                </a:tc>
              </a:tr>
              <a:tr h="413644">
                <a:tc>
                  <a:txBody>
                    <a:bodyPr/>
                    <a:lstStyle/>
                    <a:p>
                      <a:r>
                        <a:rPr lang="en-IN"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Keep aside for 5 min 	</a:t>
                      </a:r>
                    </a:p>
                  </a:txBody>
                  <a:tcPr/>
                </a:tc>
                <a:tc>
                  <a:txBody>
                    <a:bodyPr/>
                    <a:lstStyle/>
                    <a:p>
                      <a:r>
                        <a:rPr lang="en-IN"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Keep aside for 5 min 	</a:t>
                      </a:r>
                    </a:p>
                  </a:txBody>
                  <a:tcPr/>
                </a:tc>
              </a:tr>
              <a:tr h="789655">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Color developed is viewed vertically </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and compared with standard solution 	</a:t>
                      </a:r>
                    </a:p>
                    <a:p>
                      <a:endParaRPr lang="en-US" dirty="0" smtClean="0">
                        <a:latin typeface="Times New Roman" panose="02020603050405020304" pitchFamily="18" charset="0"/>
                        <a:cs typeface="Times New Roman" panose="02020603050405020304" pitchFamily="18" charset="0"/>
                      </a:endParaRPr>
                    </a:p>
                  </a:txBody>
                  <a:tcPr/>
                </a:tc>
                <a:tc>
                  <a:txBody>
                    <a:bodyPr/>
                    <a:lstStyle/>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Color developed is viewed vertically </a:t>
                      </a:r>
                    </a:p>
                    <a:p>
                      <a:r>
                        <a:rPr lang="en-US" sz="18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and compared with standard solution 	</a:t>
                      </a:r>
                    </a:p>
                  </a:txBody>
                  <a:tcPr/>
                </a:tc>
              </a:tr>
            </a:tbl>
          </a:graphicData>
        </a:graphic>
      </p:graphicFrame>
      <p:sp>
        <p:nvSpPr>
          <p:cNvPr id="6" name="Rectangle 5"/>
          <p:cNvSpPr/>
          <p:nvPr/>
        </p:nvSpPr>
        <p:spPr>
          <a:xfrm>
            <a:off x="858592" y="6484112"/>
            <a:ext cx="8903594" cy="369332"/>
          </a:xfrm>
          <a:prstGeom prst="rect">
            <a:avLst/>
          </a:prstGeom>
        </p:spPr>
        <p:txBody>
          <a:bodyPr wrap="square">
            <a:spAutoFit/>
          </a:bodyPr>
          <a:lstStyle/>
          <a:p>
            <a:r>
              <a:rPr lang="en-US" b="1" dirty="0">
                <a:solidFill>
                  <a:srgbClr val="000000"/>
                </a:solidFill>
                <a:latin typeface="Times New Roman" panose="02020603050405020304" pitchFamily="18" charset="0"/>
              </a:rPr>
              <a:t>Note: All the reagents used in the limit test for Iron should themselves be iron free. </a:t>
            </a:r>
            <a:endParaRPr lang="en-IN" dirty="0"/>
          </a:p>
        </p:txBody>
      </p:sp>
      <p:pic>
        <p:nvPicPr>
          <p:cNvPr id="8" name="Picture 2" descr="St. Peter's Institute of Pharmaceutical Sciences - [SPIPS], Warangal -  Admissions, Contact, Website, Facilities 2024-2025"/>
          <p:cNvPicPr>
            <a:picLocks noChangeAspect="1" noChangeArrowheads="1"/>
          </p:cNvPicPr>
          <p:nvPr/>
        </p:nvPicPr>
        <p:blipFill>
          <a:blip r:embed="rId2" cstate="print"/>
          <a:srcRect/>
          <a:stretch>
            <a:fillRect/>
          </a:stretch>
        </p:blipFill>
        <p:spPr bwMode="auto">
          <a:xfrm>
            <a:off x="10907486" y="5630091"/>
            <a:ext cx="1097280" cy="927463"/>
          </a:xfrm>
          <a:prstGeom prst="rect">
            <a:avLst/>
          </a:prstGeom>
          <a:noFill/>
        </p:spPr>
      </p:pic>
    </p:spTree>
    <p:extLst>
      <p:ext uri="{BB962C8B-B14F-4D97-AF65-F5344CB8AC3E}">
        <p14:creationId xmlns:p14="http://schemas.microsoft.com/office/powerpoint/2010/main" val="2429907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 y="244698"/>
            <a:ext cx="11732653" cy="6310647"/>
          </a:xfrm>
        </p:spPr>
        <p:txBody>
          <a:bodyPr>
            <a:normAutofit fontScale="85000" lnSpcReduction="20000"/>
          </a:bodyPr>
          <a:lstStyle/>
          <a:p>
            <a:pPr>
              <a:lnSpc>
                <a:spcPct val="150000"/>
              </a:lnSpc>
            </a:pPr>
            <a:r>
              <a:rPr lang="en-IN" b="1" dirty="0">
                <a:latin typeface="Times New Roman" panose="02020603050405020304" pitchFamily="18" charset="0"/>
                <a:cs typeface="Times New Roman" panose="02020603050405020304" pitchFamily="18" charset="0"/>
              </a:rPr>
              <a:t>Observation: </a:t>
            </a:r>
            <a:endParaRPr lang="en-IN"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The purple color produce in sample solution should not be greater than standard solution. If purple color produces in sample solution is less than the standard solution, the sample will pass the limit test of iron and vice versa. </a:t>
            </a:r>
          </a:p>
          <a:p>
            <a:pPr marL="0" indent="0">
              <a:lnSpc>
                <a:spcPct val="150000"/>
              </a:lnSpc>
              <a:buNone/>
            </a:pPr>
            <a:r>
              <a:rPr lang="en-IN" b="1" dirty="0">
                <a:latin typeface="Times New Roman" panose="02020603050405020304" pitchFamily="18" charset="0"/>
                <a:cs typeface="Times New Roman" panose="02020603050405020304" pitchFamily="18" charset="0"/>
              </a:rPr>
              <a:t>Reasons: </a:t>
            </a:r>
            <a:endParaRPr lang="en-IN" dirty="0">
              <a:latin typeface="Times New Roman" panose="02020603050405020304" pitchFamily="18" charset="0"/>
              <a:cs typeface="Times New Roman" panose="02020603050405020304" pitchFamily="18" charset="0"/>
            </a:endParaRPr>
          </a:p>
          <a:p>
            <a:pPr>
              <a:lnSpc>
                <a:spcPct val="150000"/>
              </a:lnSpc>
            </a:pPr>
            <a:r>
              <a:rPr lang="en-US" dirty="0" smtClean="0">
                <a:latin typeface="Times New Roman" panose="02020603050405020304" pitchFamily="18" charset="0"/>
                <a:cs typeface="Times New Roman" panose="02020603050405020304" pitchFamily="18" charset="0"/>
              </a:rPr>
              <a:t>Citric </a:t>
            </a:r>
            <a:r>
              <a:rPr lang="en-US" dirty="0">
                <a:latin typeface="Times New Roman" panose="02020603050405020304" pitchFamily="18" charset="0"/>
                <a:cs typeface="Times New Roman" panose="02020603050405020304" pitchFamily="18" charset="0"/>
              </a:rPr>
              <a:t>acid forms complex with metal cation and helps precipitation of iron by ammonia by forming a complex with it. </a:t>
            </a:r>
          </a:p>
          <a:p>
            <a:pPr>
              <a:lnSpc>
                <a:spcPct val="150000"/>
              </a:lnSpc>
            </a:pPr>
            <a:r>
              <a:rPr lang="en-US" dirty="0" err="1" smtClean="0">
                <a:latin typeface="Times New Roman" panose="02020603050405020304" pitchFamily="18" charset="0"/>
                <a:cs typeface="Times New Roman" panose="02020603050405020304" pitchFamily="18" charset="0"/>
              </a:rPr>
              <a:t>Thioglycolic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acid helps to oxidize iron (II) to iron (III). </a:t>
            </a:r>
          </a:p>
          <a:p>
            <a:pPr>
              <a:lnSpc>
                <a:spcPct val="150000"/>
              </a:lnSpc>
            </a:pPr>
            <a:r>
              <a:rPr lang="en-US" dirty="0" smtClean="0">
                <a:latin typeface="Times New Roman" panose="02020603050405020304" pitchFamily="18" charset="0"/>
                <a:cs typeface="Times New Roman" panose="02020603050405020304" pitchFamily="18" charset="0"/>
              </a:rPr>
              <a:t>Ammonia </a:t>
            </a:r>
            <a:r>
              <a:rPr lang="en-US" dirty="0">
                <a:latin typeface="Times New Roman" panose="02020603050405020304" pitchFamily="18" charset="0"/>
                <a:cs typeface="Times New Roman" panose="02020603050405020304" pitchFamily="18" charset="0"/>
              </a:rPr>
              <a:t>is added to make solution alkaline. The pale pink color is visible only in the alkaline media. The color is not visible in acidic media as ferrous </a:t>
            </a:r>
            <a:r>
              <a:rPr lang="en-US" dirty="0" err="1">
                <a:latin typeface="Times New Roman" panose="02020603050405020304" pitchFamily="18" charset="0"/>
                <a:cs typeface="Times New Roman" panose="02020603050405020304" pitchFamily="18" charset="0"/>
              </a:rPr>
              <a:t>thioglycolate</a:t>
            </a:r>
            <a:r>
              <a:rPr lang="en-US" dirty="0">
                <a:latin typeface="Times New Roman" panose="02020603050405020304" pitchFamily="18" charset="0"/>
                <a:cs typeface="Times New Roman" panose="02020603050405020304" pitchFamily="18" charset="0"/>
              </a:rPr>
              <a:t> complex decomposes in high acidic media. </a:t>
            </a:r>
          </a:p>
          <a:p>
            <a:endParaRPr lang="en-IN" dirty="0"/>
          </a:p>
          <a:p>
            <a:pPr marL="0" indent="0">
              <a:buNone/>
            </a:pPr>
            <a:endParaRPr lang="en-IN" dirty="0"/>
          </a:p>
        </p:txBody>
      </p:sp>
      <p:pic>
        <p:nvPicPr>
          <p:cNvPr id="4" name="Picture 2" descr="St. Peter's Institute of Pharmaceutical Sciences - [SPIPS], Warangal -  Admissions, Contact, Website, Facilities 2024-2025"/>
          <p:cNvPicPr>
            <a:picLocks noChangeAspect="1" noChangeArrowheads="1"/>
          </p:cNvPicPr>
          <p:nvPr/>
        </p:nvPicPr>
        <p:blipFill>
          <a:blip r:embed="rId2" cstate="print"/>
          <a:srcRect/>
          <a:stretch>
            <a:fillRect/>
          </a:stretch>
        </p:blipFill>
        <p:spPr bwMode="auto">
          <a:xfrm>
            <a:off x="10907486" y="5630091"/>
            <a:ext cx="1097280" cy="927463"/>
          </a:xfrm>
          <a:prstGeom prst="rect">
            <a:avLst/>
          </a:prstGeom>
          <a:noFill/>
        </p:spPr>
      </p:pic>
    </p:spTree>
    <p:extLst>
      <p:ext uri="{BB962C8B-B14F-4D97-AF65-F5344CB8AC3E}">
        <p14:creationId xmlns:p14="http://schemas.microsoft.com/office/powerpoint/2010/main" val="2003341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508</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Algerian</vt:lpstr>
      <vt:lpstr>Arial</vt:lpstr>
      <vt:lpstr>Arial Black</vt:lpstr>
      <vt:lpstr>Arial Rounded MT Bold</vt:lpstr>
      <vt:lpstr>Calibri</vt:lpstr>
      <vt:lpstr>Calibri Light</vt:lpstr>
      <vt:lpstr>Times New Roman</vt:lpstr>
      <vt:lpstr>Wingdings</vt:lpstr>
      <vt:lpstr>Office Theme</vt:lpstr>
      <vt:lpstr>Pharmaceutical Inorganic chemistry   Limit Test </vt:lpstr>
      <vt:lpstr>Limit tests:-</vt:lpstr>
      <vt:lpstr>Limit test for IRON: </vt:lpstr>
      <vt:lpstr>PowerPoint Presentation</vt:lpstr>
      <vt:lpstr>Procedure: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Inorganic chemistry UNIT-I (Part-III)  Limit Test</dc:title>
  <dc:creator>Admin</dc:creator>
  <cp:lastModifiedBy>La Pulga</cp:lastModifiedBy>
  <cp:revision>100</cp:revision>
  <dcterms:created xsi:type="dcterms:W3CDTF">2023-09-21T08:49:15Z</dcterms:created>
  <dcterms:modified xsi:type="dcterms:W3CDTF">2025-02-27T09:31:40Z</dcterms:modified>
</cp:coreProperties>
</file>